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79" r:id="rId4"/>
    <p:sldId id="259" r:id="rId5"/>
    <p:sldId id="261" r:id="rId6"/>
    <p:sldId id="260" r:id="rId7"/>
    <p:sldId id="263" r:id="rId8"/>
    <p:sldId id="265" r:id="rId9"/>
    <p:sldId id="266"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408BEA-AA31-43F2-BB33-EAC60BEED11F}" v="1" dt="2021-10-25T07:43:48.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94660"/>
  </p:normalViewPr>
  <p:slideViewPr>
    <p:cSldViewPr snapToGrid="0">
      <p:cViewPr varScale="1">
        <p:scale>
          <a:sx n="68" d="100"/>
          <a:sy n="68" d="100"/>
        </p:scale>
        <p:origin x="4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90F88A-29AE-43AD-8096-487B959C2D14}" type="datetimeFigureOut">
              <a:rPr lang="en-PK" smtClean="0"/>
              <a:t>29-Oct-2021</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AE71C-FD09-4220-8E5C-EACAEFA6D20B}" type="slidenum">
              <a:rPr lang="en-PK" smtClean="0"/>
              <a:t>‹#›</a:t>
            </a:fld>
            <a:endParaRPr lang="en-PK"/>
          </a:p>
        </p:txBody>
      </p:sp>
    </p:spTree>
    <p:extLst>
      <p:ext uri="{BB962C8B-B14F-4D97-AF65-F5344CB8AC3E}">
        <p14:creationId xmlns:p14="http://schemas.microsoft.com/office/powerpoint/2010/main" val="70305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49DAE71C-FD09-4220-8E5C-EACAEFA6D20B}" type="slidenum">
              <a:rPr lang="en-PK" smtClean="0"/>
              <a:t>5</a:t>
            </a:fld>
            <a:endParaRPr lang="en-PK"/>
          </a:p>
        </p:txBody>
      </p:sp>
    </p:spTree>
    <p:extLst>
      <p:ext uri="{BB962C8B-B14F-4D97-AF65-F5344CB8AC3E}">
        <p14:creationId xmlns:p14="http://schemas.microsoft.com/office/powerpoint/2010/main" val="147783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49DAE71C-FD09-4220-8E5C-EACAEFA6D20B}" type="slidenum">
              <a:rPr lang="en-PK" smtClean="0"/>
              <a:t>9</a:t>
            </a:fld>
            <a:endParaRPr lang="en-PK"/>
          </a:p>
        </p:txBody>
      </p:sp>
    </p:spTree>
    <p:extLst>
      <p:ext uri="{BB962C8B-B14F-4D97-AF65-F5344CB8AC3E}">
        <p14:creationId xmlns:p14="http://schemas.microsoft.com/office/powerpoint/2010/main" val="336087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1B492D-D538-4873-9DC7-A95091242FFA}" type="datetimeFigureOut">
              <a:rPr lang="en-PK" smtClean="0"/>
              <a:t>29-Oct-2021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2260249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B492D-D538-4873-9DC7-A95091242FFA}" type="datetimeFigureOut">
              <a:rPr lang="en-PK" smtClean="0"/>
              <a:t>29-Oct-2021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3340592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B492D-D538-4873-9DC7-A95091242FFA}" type="datetimeFigureOut">
              <a:rPr lang="en-PK" smtClean="0"/>
              <a:t>29-Oct-2021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2794351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B492D-D538-4873-9DC7-A95091242FFA}" type="datetimeFigureOut">
              <a:rPr lang="en-PK" smtClean="0"/>
              <a:t>29-Oct-2021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743F53-5278-4DFF-A077-D968464F0393}" type="slidenum">
              <a:rPr lang="en-PK" smtClean="0"/>
              <a:t>‹#›</a:t>
            </a:fld>
            <a:endParaRPr lang="en-PK"/>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7489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B492D-D538-4873-9DC7-A95091242FFA}" type="datetimeFigureOut">
              <a:rPr lang="en-PK" smtClean="0"/>
              <a:t>29-Oct-2021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741765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11B492D-D538-4873-9DC7-A95091242FFA}" type="datetimeFigureOut">
              <a:rPr lang="en-PK" smtClean="0"/>
              <a:t>29-Oct-2021</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4210781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11B492D-D538-4873-9DC7-A95091242FFA}" type="datetimeFigureOut">
              <a:rPr lang="en-PK" smtClean="0"/>
              <a:t>29-Oct-2021</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1662920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B492D-D538-4873-9DC7-A95091242FFA}" type="datetimeFigureOut">
              <a:rPr lang="en-PK" smtClean="0"/>
              <a:t>29-Oct-2021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1208409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B492D-D538-4873-9DC7-A95091242FFA}" type="datetimeFigureOut">
              <a:rPr lang="en-PK" smtClean="0"/>
              <a:t>29-Oct-2021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406016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1B492D-D538-4873-9DC7-A95091242FFA}" type="datetimeFigureOut">
              <a:rPr lang="en-PK" smtClean="0"/>
              <a:t>29-Oct-2021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172859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1B492D-D538-4873-9DC7-A95091242FFA}" type="datetimeFigureOut">
              <a:rPr lang="en-PK" smtClean="0"/>
              <a:t>29-Oct-2021</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317845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1B492D-D538-4873-9DC7-A95091242FFA}" type="datetimeFigureOut">
              <a:rPr lang="en-PK" smtClean="0"/>
              <a:t>29-Oct-2021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3562777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1B492D-D538-4873-9DC7-A95091242FFA}" type="datetimeFigureOut">
              <a:rPr lang="en-PK" smtClean="0"/>
              <a:t>29-Oct-2021</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604627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1B492D-D538-4873-9DC7-A95091242FFA}" type="datetimeFigureOut">
              <a:rPr lang="en-PK" smtClean="0"/>
              <a:t>29-Oct-2021</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3008559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B492D-D538-4873-9DC7-A95091242FFA}" type="datetimeFigureOut">
              <a:rPr lang="en-PK" smtClean="0"/>
              <a:t>29-Oct-2021</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1808710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B492D-D538-4873-9DC7-A95091242FFA}" type="datetimeFigureOut">
              <a:rPr lang="en-PK" smtClean="0"/>
              <a:t>29-Oct-2021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4185319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1B492D-D538-4873-9DC7-A95091242FFA}" type="datetimeFigureOut">
              <a:rPr lang="en-PK" smtClean="0"/>
              <a:t>29-Oct-2021</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743F53-5278-4DFF-A077-D968464F0393}" type="slidenum">
              <a:rPr lang="en-PK" smtClean="0"/>
              <a:t>‹#›</a:t>
            </a:fld>
            <a:endParaRPr lang="en-PK"/>
          </a:p>
        </p:txBody>
      </p:sp>
    </p:spTree>
    <p:extLst>
      <p:ext uri="{BB962C8B-B14F-4D97-AF65-F5344CB8AC3E}">
        <p14:creationId xmlns:p14="http://schemas.microsoft.com/office/powerpoint/2010/main" val="3519219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11B492D-D538-4873-9DC7-A95091242FFA}" type="datetimeFigureOut">
              <a:rPr lang="en-PK" smtClean="0"/>
              <a:t>29-Oct-2021</a:t>
            </a:fld>
            <a:endParaRPr lang="en-PK"/>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C743F53-5278-4DFF-A077-D968464F0393}" type="slidenum">
              <a:rPr lang="en-PK" smtClean="0"/>
              <a:t>‹#›</a:t>
            </a:fld>
            <a:endParaRPr lang="en-PK"/>
          </a:p>
        </p:txBody>
      </p:sp>
    </p:spTree>
    <p:extLst>
      <p:ext uri="{BB962C8B-B14F-4D97-AF65-F5344CB8AC3E}">
        <p14:creationId xmlns:p14="http://schemas.microsoft.com/office/powerpoint/2010/main" val="71198350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jfs.springeropen.com/articles/10.1186/s41935-018-0077-3" TargetMode="External"/><Relationship Id="rId2" Type="http://schemas.openxmlformats.org/officeDocument/2006/relationships/hyperlink" Target="https://openaccess.thecvf.com/content_CVPR_2019/papers/Wu_ManTra-Net_Manipulation_Tracing_Network_for_Detection_and_Localization_of_Image_CVPR_2019_paper.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 Target="slide10.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5629-4553-4A72-8DF9-0E1499D869CA}"/>
              </a:ext>
            </a:extLst>
          </p:cNvPr>
          <p:cNvSpPr>
            <a:spLocks noGrp="1"/>
          </p:cNvSpPr>
          <p:nvPr>
            <p:ph type="ctrTitle"/>
          </p:nvPr>
        </p:nvSpPr>
        <p:spPr>
          <a:xfrm>
            <a:off x="1524000" y="1122364"/>
            <a:ext cx="9144000" cy="748640"/>
          </a:xfrm>
        </p:spPr>
        <p:txBody>
          <a:bodyPr>
            <a:normAutofit/>
          </a:bodyPr>
          <a:lstStyle/>
          <a:p>
            <a:r>
              <a:rPr lang="en-US" sz="3600" dirty="0">
                <a:latin typeface="Times New Roman" panose="02020603050405020304" pitchFamily="18" charset="0"/>
                <a:cs typeface="Times New Roman" panose="02020603050405020304" pitchFamily="18" charset="0"/>
              </a:rPr>
              <a:t>Alhazen Image </a:t>
            </a:r>
            <a:r>
              <a:rPr lang="en-US" sz="3600" dirty="0" err="1">
                <a:latin typeface="Times New Roman" panose="02020603050405020304" pitchFamily="18" charset="0"/>
                <a:cs typeface="Times New Roman" panose="02020603050405020304" pitchFamily="18" charset="0"/>
              </a:rPr>
              <a:t>ForensicS</a:t>
            </a:r>
            <a:r>
              <a:rPr lang="en-US" sz="3600" dirty="0">
                <a:latin typeface="Times New Roman" panose="02020603050405020304" pitchFamily="18" charset="0"/>
                <a:cs typeface="Times New Roman" panose="02020603050405020304" pitchFamily="18" charset="0"/>
              </a:rPr>
              <a:t> System</a:t>
            </a:r>
            <a:endParaRPr lang="en-PK" sz="3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5770EC8-2BB7-4461-BC30-0A999F8081E3}"/>
              </a:ext>
            </a:extLst>
          </p:cNvPr>
          <p:cNvSpPr>
            <a:spLocks noGrp="1"/>
          </p:cNvSpPr>
          <p:nvPr>
            <p:ph type="subTitle" idx="1"/>
          </p:nvPr>
        </p:nvSpPr>
        <p:spPr>
          <a:xfrm>
            <a:off x="1524000" y="2489400"/>
            <a:ext cx="9144000" cy="3105559"/>
          </a:xfrm>
        </p:spPr>
        <p:txBody>
          <a:bodyPr/>
          <a:lstStyle/>
          <a:p>
            <a:r>
              <a:rPr lang="en-US" u="sng" dirty="0"/>
              <a:t>Group members</a:t>
            </a:r>
          </a:p>
          <a:p>
            <a:pPr algn="just"/>
            <a:endParaRPr lang="en-US" dirty="0"/>
          </a:p>
          <a:p>
            <a:endParaRPr lang="en-US" dirty="0"/>
          </a:p>
          <a:p>
            <a:endParaRPr lang="en-US" dirty="0"/>
          </a:p>
          <a:p>
            <a:r>
              <a:rPr lang="en-US" u="sng" dirty="0"/>
              <a:t>Supervisor</a:t>
            </a:r>
            <a:endParaRPr lang="en-PK" u="sng" dirty="0"/>
          </a:p>
        </p:txBody>
      </p:sp>
      <p:sp>
        <p:nvSpPr>
          <p:cNvPr id="4" name="TextBox 3">
            <a:extLst>
              <a:ext uri="{FF2B5EF4-FFF2-40B4-BE49-F238E27FC236}">
                <a16:creationId xmlns:a16="http://schemas.microsoft.com/office/drawing/2014/main" id="{A0AFE3DD-5712-4004-97E5-C9E126932D33}"/>
              </a:ext>
            </a:extLst>
          </p:cNvPr>
          <p:cNvSpPr txBox="1"/>
          <p:nvPr/>
        </p:nvSpPr>
        <p:spPr>
          <a:xfrm>
            <a:off x="3697458" y="3010485"/>
            <a:ext cx="4797083" cy="1200329"/>
          </a:xfrm>
          <a:prstGeom prst="rect">
            <a:avLst/>
          </a:prstGeom>
          <a:noFill/>
        </p:spPr>
        <p:txBody>
          <a:bodyPr wrap="square" rtlCol="0">
            <a:spAutoFit/>
          </a:bodyPr>
          <a:lstStyle/>
          <a:p>
            <a:pPr marL="342900" indent="-342900" algn="just">
              <a:buFont typeface="+mj-lt"/>
              <a:buAutoNum type="arabicPeriod"/>
            </a:pPr>
            <a:r>
              <a:rPr lang="en-US" dirty="0"/>
              <a:t>Bilal Fawad Khan – F-18-BCSE-007</a:t>
            </a:r>
          </a:p>
          <a:p>
            <a:pPr marL="342900" indent="-342900" algn="just">
              <a:buFont typeface="+mj-lt"/>
              <a:buAutoNum type="arabicPeriod"/>
            </a:pPr>
            <a:r>
              <a:rPr lang="en-US" dirty="0" err="1"/>
              <a:t>Humna</a:t>
            </a:r>
            <a:r>
              <a:rPr lang="en-US" dirty="0"/>
              <a:t> </a:t>
            </a:r>
            <a:r>
              <a:rPr lang="en-US" dirty="0" err="1"/>
              <a:t>Hayee</a:t>
            </a:r>
            <a:r>
              <a:rPr lang="en-US" dirty="0"/>
              <a:t> – F-18-BCSE-014</a:t>
            </a:r>
          </a:p>
          <a:p>
            <a:pPr marL="342900" indent="-342900" algn="just">
              <a:buFont typeface="+mj-lt"/>
              <a:buAutoNum type="arabicPeriod"/>
            </a:pPr>
            <a:r>
              <a:rPr lang="en-US" dirty="0"/>
              <a:t>Raheel Kiany – F-18-BCSE-161</a:t>
            </a:r>
          </a:p>
          <a:p>
            <a:pPr marL="342900" indent="-342900" algn="just">
              <a:buFont typeface="+mj-lt"/>
              <a:buAutoNum type="arabicPeriod"/>
            </a:pPr>
            <a:r>
              <a:rPr lang="en-US" dirty="0"/>
              <a:t>Syed </a:t>
            </a:r>
            <a:r>
              <a:rPr lang="en-US" dirty="0" err="1"/>
              <a:t>Abis</a:t>
            </a:r>
            <a:r>
              <a:rPr lang="en-US" dirty="0"/>
              <a:t> Abbas Zaidi – F-18-BCSE-169</a:t>
            </a:r>
            <a:endParaRPr lang="en-PK" dirty="0"/>
          </a:p>
        </p:txBody>
      </p:sp>
      <p:sp>
        <p:nvSpPr>
          <p:cNvPr id="6" name="TextBox 5">
            <a:extLst>
              <a:ext uri="{FF2B5EF4-FFF2-40B4-BE49-F238E27FC236}">
                <a16:creationId xmlns:a16="http://schemas.microsoft.com/office/drawing/2014/main" id="{107FB160-066A-44C6-B818-92BAC7914125}"/>
              </a:ext>
            </a:extLst>
          </p:cNvPr>
          <p:cNvSpPr txBox="1"/>
          <p:nvPr/>
        </p:nvSpPr>
        <p:spPr>
          <a:xfrm>
            <a:off x="4795127" y="5245286"/>
            <a:ext cx="2601743" cy="369332"/>
          </a:xfrm>
          <a:prstGeom prst="rect">
            <a:avLst/>
          </a:prstGeom>
          <a:noFill/>
        </p:spPr>
        <p:txBody>
          <a:bodyPr wrap="square" rtlCol="0">
            <a:spAutoFit/>
          </a:bodyPr>
          <a:lstStyle/>
          <a:p>
            <a:pPr algn="just"/>
            <a:r>
              <a:rPr lang="en-US" dirty="0"/>
              <a:t>Dr. Muhammad </a:t>
            </a:r>
            <a:r>
              <a:rPr lang="en-US" dirty="0" err="1"/>
              <a:t>Ishtiaq</a:t>
            </a:r>
            <a:endParaRPr lang="en-US" dirty="0"/>
          </a:p>
        </p:txBody>
      </p:sp>
    </p:spTree>
    <p:extLst>
      <p:ext uri="{BB962C8B-B14F-4D97-AF65-F5344CB8AC3E}">
        <p14:creationId xmlns:p14="http://schemas.microsoft.com/office/powerpoint/2010/main" val="2305895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3564-28C0-48C9-A947-31DF3DC26705}"/>
              </a:ext>
            </a:extLst>
          </p:cNvPr>
          <p:cNvSpPr>
            <a:spLocks noGrp="1"/>
          </p:cNvSpPr>
          <p:nvPr>
            <p:ph type="title"/>
          </p:nvPr>
        </p:nvSpPr>
        <p:spPr>
          <a:xfrm>
            <a:off x="913794" y="609600"/>
            <a:ext cx="10353761" cy="1326321"/>
          </a:xfrm>
        </p:spPr>
        <p:txBody>
          <a:bodyPr/>
          <a:lstStyle/>
          <a:p>
            <a:r>
              <a:rPr lang="en-US" dirty="0"/>
              <a:t>References </a:t>
            </a:r>
            <a:endParaRPr lang="en-PK" dirty="0"/>
          </a:p>
        </p:txBody>
      </p:sp>
      <p:sp>
        <p:nvSpPr>
          <p:cNvPr id="3" name="Content Placeholder 2">
            <a:extLst>
              <a:ext uri="{FF2B5EF4-FFF2-40B4-BE49-F238E27FC236}">
                <a16:creationId xmlns:a16="http://schemas.microsoft.com/office/drawing/2014/main" id="{E2618451-CA63-4DC4-B228-FB145DC3BC63}"/>
              </a:ext>
            </a:extLst>
          </p:cNvPr>
          <p:cNvSpPr>
            <a:spLocks noGrp="1"/>
          </p:cNvSpPr>
          <p:nvPr>
            <p:ph idx="1"/>
          </p:nvPr>
        </p:nvSpPr>
        <p:spPr>
          <a:xfrm>
            <a:off x="913793" y="1935921"/>
            <a:ext cx="10353762" cy="2096108"/>
          </a:xfrm>
        </p:spPr>
        <p:txBody>
          <a:bodyPr/>
          <a:lstStyle/>
          <a:p>
            <a:pPr marL="457200" indent="-457200">
              <a:buFont typeface="+mj-lt"/>
              <a:buAutoNum type="arabicPeriod"/>
            </a:pPr>
            <a:r>
              <a:rPr lang="en-US" dirty="0">
                <a:hlinkClick r:id="rId2"/>
              </a:rPr>
              <a:t>https://openaccess.thecvf.com/content_CVPR_2019/papers/Wu_ManTra-Net_Manipulation_Tracing_Network_for_Detection_and_Localization_of_Image_CVPR_2019_paper.pdf</a:t>
            </a:r>
            <a:endParaRPr lang="en-US" dirty="0"/>
          </a:p>
          <a:p>
            <a:pPr marL="457200" indent="-457200">
              <a:buFont typeface="+mj-lt"/>
              <a:buAutoNum type="arabicPeriod"/>
            </a:pPr>
            <a:r>
              <a:rPr lang="en-US" dirty="0">
                <a:hlinkClick r:id="rId3"/>
              </a:rPr>
              <a:t>https://ejfs.springeropen.com/articles/10.1186/s41935-018-0077-3</a:t>
            </a:r>
            <a:endParaRPr lang="en-PK" dirty="0"/>
          </a:p>
        </p:txBody>
      </p:sp>
    </p:spTree>
    <p:extLst>
      <p:ext uri="{BB962C8B-B14F-4D97-AF65-F5344CB8AC3E}">
        <p14:creationId xmlns:p14="http://schemas.microsoft.com/office/powerpoint/2010/main" val="60838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80DC-BD78-4A5F-A854-E2F2FB81812C}"/>
              </a:ext>
            </a:extLst>
          </p:cNvPr>
          <p:cNvSpPr>
            <a:spLocks noGrp="1"/>
          </p:cNvSpPr>
          <p:nvPr>
            <p:ph type="title"/>
          </p:nvPr>
        </p:nvSpPr>
        <p:spPr>
          <a:xfrm>
            <a:off x="919119" y="127000"/>
            <a:ext cx="10353761" cy="1326321"/>
          </a:xfrm>
        </p:spPr>
        <p:txBody>
          <a:bodyPr/>
          <a:lstStyle/>
          <a:p>
            <a:r>
              <a:rPr lang="en-US" dirty="0"/>
              <a:t>Introduction</a:t>
            </a:r>
            <a:endParaRPr lang="en-PK" dirty="0"/>
          </a:p>
        </p:txBody>
      </p:sp>
      <p:pic>
        <p:nvPicPr>
          <p:cNvPr id="4" name="Content Placeholder 3">
            <a:extLst>
              <a:ext uri="{FF2B5EF4-FFF2-40B4-BE49-F238E27FC236}">
                <a16:creationId xmlns:a16="http://schemas.microsoft.com/office/drawing/2014/main" id="{8828B162-4970-4DCE-98D9-31023F254EB9}"/>
              </a:ext>
            </a:extLst>
          </p:cNvPr>
          <p:cNvPicPr>
            <a:picLocks noGrp="1" noChangeAspect="1"/>
          </p:cNvPicPr>
          <p:nvPr>
            <p:ph idx="1"/>
          </p:nvPr>
        </p:nvPicPr>
        <p:blipFill>
          <a:blip r:embed="rId2"/>
          <a:stretch>
            <a:fillRect/>
          </a:stretch>
        </p:blipFill>
        <p:spPr>
          <a:xfrm>
            <a:off x="7620000" y="1181108"/>
            <a:ext cx="4098054" cy="2614559"/>
          </a:xfrm>
          <a:prstGeom prst="rect">
            <a:avLst/>
          </a:prstGeom>
        </p:spPr>
      </p:pic>
      <p:pic>
        <p:nvPicPr>
          <p:cNvPr id="5" name="Picture 4">
            <a:extLst>
              <a:ext uri="{FF2B5EF4-FFF2-40B4-BE49-F238E27FC236}">
                <a16:creationId xmlns:a16="http://schemas.microsoft.com/office/drawing/2014/main" id="{B084FFA0-FEB3-4416-904D-B121860AC6BA}"/>
              </a:ext>
            </a:extLst>
          </p:cNvPr>
          <p:cNvPicPr>
            <a:picLocks noChangeAspect="1"/>
          </p:cNvPicPr>
          <p:nvPr/>
        </p:nvPicPr>
        <p:blipFill>
          <a:blip r:embed="rId3"/>
          <a:stretch>
            <a:fillRect/>
          </a:stretch>
        </p:blipFill>
        <p:spPr>
          <a:xfrm>
            <a:off x="7620000" y="3937008"/>
            <a:ext cx="4098054" cy="2614559"/>
          </a:xfrm>
          <a:prstGeom prst="rect">
            <a:avLst/>
          </a:prstGeom>
        </p:spPr>
      </p:pic>
      <p:grpSp>
        <p:nvGrpSpPr>
          <p:cNvPr id="6" name="Group 5">
            <a:extLst>
              <a:ext uri="{FF2B5EF4-FFF2-40B4-BE49-F238E27FC236}">
                <a16:creationId xmlns:a16="http://schemas.microsoft.com/office/drawing/2014/main" id="{43A5E57A-37F7-4264-AED3-0A38FEDF561C}"/>
              </a:ext>
            </a:extLst>
          </p:cNvPr>
          <p:cNvGrpSpPr/>
          <p:nvPr/>
        </p:nvGrpSpPr>
        <p:grpSpPr>
          <a:xfrm>
            <a:off x="1401277" y="1685916"/>
            <a:ext cx="2136783" cy="1282070"/>
            <a:chOff x="277191" y="1197"/>
            <a:chExt cx="2136783" cy="1282070"/>
          </a:xfrm>
        </p:grpSpPr>
        <p:sp>
          <p:nvSpPr>
            <p:cNvPr id="22" name="Rectangle 21">
              <a:extLst>
                <a:ext uri="{FF2B5EF4-FFF2-40B4-BE49-F238E27FC236}">
                  <a16:creationId xmlns:a16="http://schemas.microsoft.com/office/drawing/2014/main" id="{48AE3533-E52B-46E8-8821-B198F205A888}"/>
                </a:ext>
              </a:extLst>
            </p:cNvPr>
            <p:cNvSpPr/>
            <p:nvPr/>
          </p:nvSpPr>
          <p:spPr>
            <a:xfrm>
              <a:off x="277191" y="1197"/>
              <a:ext cx="2136783" cy="12820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64FB1D10-0336-42A1-9FF8-A2FB9F74D4F5}"/>
                </a:ext>
              </a:extLst>
            </p:cNvPr>
            <p:cNvSpPr txBox="1"/>
            <p:nvPr/>
          </p:nvSpPr>
          <p:spPr>
            <a:xfrm>
              <a:off x="277191" y="1197"/>
              <a:ext cx="2136783" cy="12820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Image speak louder then words</a:t>
              </a:r>
            </a:p>
          </p:txBody>
        </p:sp>
      </p:grpSp>
      <p:grpSp>
        <p:nvGrpSpPr>
          <p:cNvPr id="7" name="Group 6">
            <a:extLst>
              <a:ext uri="{FF2B5EF4-FFF2-40B4-BE49-F238E27FC236}">
                <a16:creationId xmlns:a16="http://schemas.microsoft.com/office/drawing/2014/main" id="{1FBB8643-7A00-4270-9157-3C5D5AEB4357}"/>
              </a:ext>
            </a:extLst>
          </p:cNvPr>
          <p:cNvGrpSpPr/>
          <p:nvPr/>
        </p:nvGrpSpPr>
        <p:grpSpPr>
          <a:xfrm>
            <a:off x="3751739" y="1685916"/>
            <a:ext cx="2136783" cy="1282070"/>
            <a:chOff x="2627653" y="1197"/>
            <a:chExt cx="2136783" cy="1282070"/>
          </a:xfrm>
        </p:grpSpPr>
        <p:sp>
          <p:nvSpPr>
            <p:cNvPr id="20" name="Rectangle 19">
              <a:extLst>
                <a:ext uri="{FF2B5EF4-FFF2-40B4-BE49-F238E27FC236}">
                  <a16:creationId xmlns:a16="http://schemas.microsoft.com/office/drawing/2014/main" id="{F69DD3BD-9B30-4DA2-BC7B-3A70922E65D6}"/>
                </a:ext>
              </a:extLst>
            </p:cNvPr>
            <p:cNvSpPr/>
            <p:nvPr/>
          </p:nvSpPr>
          <p:spPr>
            <a:xfrm>
              <a:off x="2627653" y="1197"/>
              <a:ext cx="2136783" cy="12820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TextBox 20">
              <a:extLst>
                <a:ext uri="{FF2B5EF4-FFF2-40B4-BE49-F238E27FC236}">
                  <a16:creationId xmlns:a16="http://schemas.microsoft.com/office/drawing/2014/main" id="{F4D69099-EC59-4493-9228-F5C1F4D78EA8}"/>
                </a:ext>
              </a:extLst>
            </p:cNvPr>
            <p:cNvSpPr txBox="1"/>
            <p:nvPr/>
          </p:nvSpPr>
          <p:spPr>
            <a:xfrm>
              <a:off x="2627653" y="1197"/>
              <a:ext cx="2136783" cy="12820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People believe images as an evidence </a:t>
              </a:r>
            </a:p>
          </p:txBody>
        </p:sp>
      </p:grpSp>
      <p:grpSp>
        <p:nvGrpSpPr>
          <p:cNvPr id="8" name="Group 7">
            <a:extLst>
              <a:ext uri="{FF2B5EF4-FFF2-40B4-BE49-F238E27FC236}">
                <a16:creationId xmlns:a16="http://schemas.microsoft.com/office/drawing/2014/main" id="{1581B913-1DA3-4F25-B2E7-B2D45202B9ED}"/>
              </a:ext>
            </a:extLst>
          </p:cNvPr>
          <p:cNvGrpSpPr/>
          <p:nvPr/>
        </p:nvGrpSpPr>
        <p:grpSpPr>
          <a:xfrm>
            <a:off x="1401277" y="3181664"/>
            <a:ext cx="2136783" cy="1282070"/>
            <a:chOff x="277191" y="1496945"/>
            <a:chExt cx="2136783" cy="1282070"/>
          </a:xfrm>
        </p:grpSpPr>
        <p:sp>
          <p:nvSpPr>
            <p:cNvPr id="18" name="Rectangle 17">
              <a:extLst>
                <a:ext uri="{FF2B5EF4-FFF2-40B4-BE49-F238E27FC236}">
                  <a16:creationId xmlns:a16="http://schemas.microsoft.com/office/drawing/2014/main" id="{CC6FFC3D-B2B2-43DF-A1E7-6B355BEEFC73}"/>
                </a:ext>
              </a:extLst>
            </p:cNvPr>
            <p:cNvSpPr/>
            <p:nvPr/>
          </p:nvSpPr>
          <p:spPr>
            <a:xfrm>
              <a:off x="277191" y="1496945"/>
              <a:ext cx="2136783" cy="12820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A313825E-200F-485E-8555-432A825B441B}"/>
                </a:ext>
              </a:extLst>
            </p:cNvPr>
            <p:cNvSpPr txBox="1"/>
            <p:nvPr/>
          </p:nvSpPr>
          <p:spPr>
            <a:xfrm>
              <a:off x="277191" y="1496945"/>
              <a:ext cx="2136783" cy="12820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Judgement and decisions are made on the basis of images </a:t>
              </a:r>
            </a:p>
          </p:txBody>
        </p:sp>
      </p:grpSp>
      <p:grpSp>
        <p:nvGrpSpPr>
          <p:cNvPr id="9" name="Group 8">
            <a:extLst>
              <a:ext uri="{FF2B5EF4-FFF2-40B4-BE49-F238E27FC236}">
                <a16:creationId xmlns:a16="http://schemas.microsoft.com/office/drawing/2014/main" id="{E079DA5C-7E95-4933-91EA-80C083E5C75A}"/>
              </a:ext>
            </a:extLst>
          </p:cNvPr>
          <p:cNvGrpSpPr/>
          <p:nvPr/>
        </p:nvGrpSpPr>
        <p:grpSpPr>
          <a:xfrm>
            <a:off x="3751739" y="3181664"/>
            <a:ext cx="2136783" cy="1282070"/>
            <a:chOff x="2627653" y="1496945"/>
            <a:chExt cx="2136783" cy="1282070"/>
          </a:xfrm>
        </p:grpSpPr>
        <p:sp>
          <p:nvSpPr>
            <p:cNvPr id="16" name="Rectangle 15">
              <a:extLst>
                <a:ext uri="{FF2B5EF4-FFF2-40B4-BE49-F238E27FC236}">
                  <a16:creationId xmlns:a16="http://schemas.microsoft.com/office/drawing/2014/main" id="{2C2ED1D1-FBBD-4FE7-BB05-EDB1BA748A13}"/>
                </a:ext>
              </a:extLst>
            </p:cNvPr>
            <p:cNvSpPr/>
            <p:nvPr/>
          </p:nvSpPr>
          <p:spPr>
            <a:xfrm>
              <a:off x="2627653" y="1496945"/>
              <a:ext cx="2136783" cy="12820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7D4D50BA-FFBA-4E1C-8D82-7FBDF2865B07}"/>
                </a:ext>
              </a:extLst>
            </p:cNvPr>
            <p:cNvSpPr txBox="1"/>
            <p:nvPr/>
          </p:nvSpPr>
          <p:spPr>
            <a:xfrm>
              <a:off x="2627653" y="1496945"/>
              <a:ext cx="2136783" cy="12820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dirty="0"/>
                <a:t>More value is given to visual proof rather than mere words</a:t>
              </a:r>
              <a:endParaRPr lang="en-US" sz="1700" kern="1200" dirty="0"/>
            </a:p>
          </p:txBody>
        </p:sp>
      </p:grpSp>
      <p:grpSp>
        <p:nvGrpSpPr>
          <p:cNvPr id="10" name="Group 9">
            <a:extLst>
              <a:ext uri="{FF2B5EF4-FFF2-40B4-BE49-F238E27FC236}">
                <a16:creationId xmlns:a16="http://schemas.microsoft.com/office/drawing/2014/main" id="{DEF22E1B-7078-41A9-BAFB-3EC3A6D26813}"/>
              </a:ext>
            </a:extLst>
          </p:cNvPr>
          <p:cNvGrpSpPr/>
          <p:nvPr/>
        </p:nvGrpSpPr>
        <p:grpSpPr>
          <a:xfrm>
            <a:off x="1401277" y="4677413"/>
            <a:ext cx="2136783" cy="1282070"/>
            <a:chOff x="277191" y="2992694"/>
            <a:chExt cx="2136783" cy="1282070"/>
          </a:xfrm>
        </p:grpSpPr>
        <p:sp>
          <p:nvSpPr>
            <p:cNvPr id="14" name="Rectangle 13">
              <a:extLst>
                <a:ext uri="{FF2B5EF4-FFF2-40B4-BE49-F238E27FC236}">
                  <a16:creationId xmlns:a16="http://schemas.microsoft.com/office/drawing/2014/main" id="{EDC0CF4C-83B7-4753-8AB0-9C0E2DB06327}"/>
                </a:ext>
              </a:extLst>
            </p:cNvPr>
            <p:cNvSpPr/>
            <p:nvPr/>
          </p:nvSpPr>
          <p:spPr>
            <a:xfrm>
              <a:off x="277191" y="2992694"/>
              <a:ext cx="2136783" cy="12820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2BEA1414-2122-4762-85D0-C5C4A2DA52EF}"/>
                </a:ext>
              </a:extLst>
            </p:cNvPr>
            <p:cNvSpPr txBox="1"/>
            <p:nvPr/>
          </p:nvSpPr>
          <p:spPr>
            <a:xfrm>
              <a:off x="277191" y="2992694"/>
              <a:ext cx="2136783" cy="12820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But what if that image is FAKE?!</a:t>
              </a:r>
            </a:p>
          </p:txBody>
        </p:sp>
      </p:grpSp>
      <p:grpSp>
        <p:nvGrpSpPr>
          <p:cNvPr id="11" name="Group 10">
            <a:extLst>
              <a:ext uri="{FF2B5EF4-FFF2-40B4-BE49-F238E27FC236}">
                <a16:creationId xmlns:a16="http://schemas.microsoft.com/office/drawing/2014/main" id="{D0481532-5537-4BC1-972F-04F31BFB8ADB}"/>
              </a:ext>
            </a:extLst>
          </p:cNvPr>
          <p:cNvGrpSpPr/>
          <p:nvPr/>
        </p:nvGrpSpPr>
        <p:grpSpPr>
          <a:xfrm>
            <a:off x="3751739" y="4677413"/>
            <a:ext cx="2136783" cy="1282070"/>
            <a:chOff x="2627653" y="2992694"/>
            <a:chExt cx="2136783" cy="1282070"/>
          </a:xfrm>
        </p:grpSpPr>
        <p:sp>
          <p:nvSpPr>
            <p:cNvPr id="12" name="Rectangle 11">
              <a:extLst>
                <a:ext uri="{FF2B5EF4-FFF2-40B4-BE49-F238E27FC236}">
                  <a16:creationId xmlns:a16="http://schemas.microsoft.com/office/drawing/2014/main" id="{3DCCA5D0-32E9-413C-84F4-9DBE1C35EBBD}"/>
                </a:ext>
              </a:extLst>
            </p:cNvPr>
            <p:cNvSpPr/>
            <p:nvPr/>
          </p:nvSpPr>
          <p:spPr>
            <a:xfrm>
              <a:off x="2627653" y="2992694"/>
              <a:ext cx="2136783" cy="12820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F4CBB2AC-BF28-40AD-9A30-E8BD45869D79}"/>
                </a:ext>
              </a:extLst>
            </p:cNvPr>
            <p:cNvSpPr txBox="1"/>
            <p:nvPr/>
          </p:nvSpPr>
          <p:spPr>
            <a:xfrm>
              <a:off x="2627653" y="2992694"/>
              <a:ext cx="2136783" cy="12820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People do believe what is present in the image is truth, but what if that’s not the case?! </a:t>
              </a:r>
            </a:p>
          </p:txBody>
        </p:sp>
      </p:grpSp>
    </p:spTree>
    <p:extLst>
      <p:ext uri="{BB962C8B-B14F-4D97-AF65-F5344CB8AC3E}">
        <p14:creationId xmlns:p14="http://schemas.microsoft.com/office/powerpoint/2010/main" val="307364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4948-98E8-4A28-B999-8068469D3605}"/>
              </a:ext>
            </a:extLst>
          </p:cNvPr>
          <p:cNvSpPr>
            <a:spLocks noGrp="1"/>
          </p:cNvSpPr>
          <p:nvPr>
            <p:ph type="title"/>
          </p:nvPr>
        </p:nvSpPr>
        <p:spPr>
          <a:xfrm>
            <a:off x="913795" y="334340"/>
            <a:ext cx="10353761" cy="790702"/>
          </a:xfrm>
        </p:spPr>
        <p:txBody>
          <a:bodyPr/>
          <a:lstStyle/>
          <a:p>
            <a:r>
              <a:rPr lang="en-US" dirty="0"/>
              <a:t>Problem Statement</a:t>
            </a:r>
            <a:endParaRPr lang="en-PK" dirty="0"/>
          </a:p>
        </p:txBody>
      </p:sp>
      <p:sp>
        <p:nvSpPr>
          <p:cNvPr id="4" name="Content Placeholder 3">
            <a:extLst>
              <a:ext uri="{FF2B5EF4-FFF2-40B4-BE49-F238E27FC236}">
                <a16:creationId xmlns:a16="http://schemas.microsoft.com/office/drawing/2014/main" id="{60464444-42A8-4E69-9AB7-90D085DC1220}"/>
              </a:ext>
            </a:extLst>
          </p:cNvPr>
          <p:cNvSpPr>
            <a:spLocks noGrp="1"/>
          </p:cNvSpPr>
          <p:nvPr>
            <p:ph idx="1"/>
          </p:nvPr>
        </p:nvSpPr>
        <p:spPr>
          <a:xfrm>
            <a:off x="806702" y="1360387"/>
            <a:ext cx="7378699" cy="4483822"/>
          </a:xfrm>
        </p:spPr>
        <p:txBody>
          <a:bodyPr vert="horz" lIns="91440" tIns="45720" rIns="91440" bIns="45720" rtlCol="0">
            <a:noAutofit/>
          </a:bodyPr>
          <a:lstStyle/>
          <a:p>
            <a:pPr algn="just">
              <a:lnSpc>
                <a:spcPct val="100000"/>
              </a:lnSpc>
            </a:pPr>
            <a:r>
              <a:rPr lang="en-US" sz="1400" dirty="0"/>
              <a:t>There is a picture of a person who is innocent, but he is accused of murder and only evidence is in the form of an image, but he denies that by saying that he has been framed into it, the image has been edited by someone.</a:t>
            </a:r>
          </a:p>
          <a:p>
            <a:pPr marL="0" indent="0" algn="just">
              <a:lnSpc>
                <a:spcPct val="100000"/>
              </a:lnSpc>
              <a:buNone/>
            </a:pPr>
            <a:endParaRPr lang="en-US" sz="1400" dirty="0"/>
          </a:p>
          <a:p>
            <a:pPr algn="just">
              <a:lnSpc>
                <a:spcPct val="100000"/>
              </a:lnSpc>
            </a:pPr>
            <a:r>
              <a:rPr lang="en-US" sz="1400" dirty="0"/>
              <a:t>This situation might be different sometimes as a criminal might get away with a crime by providing an  image that proves him innocent in front of judge.</a:t>
            </a:r>
          </a:p>
          <a:p>
            <a:pPr algn="just">
              <a:lnSpc>
                <a:spcPct val="100000"/>
              </a:lnSpc>
            </a:pPr>
            <a:endParaRPr lang="en-US" sz="1400" dirty="0"/>
          </a:p>
          <a:p>
            <a:pPr algn="just">
              <a:lnSpc>
                <a:spcPct val="100000"/>
              </a:lnSpc>
            </a:pPr>
            <a:r>
              <a:rPr lang="en-US" sz="1400" dirty="0"/>
              <a:t>Judiciary system in country lacks practical digital media forensic system.</a:t>
            </a:r>
          </a:p>
          <a:p>
            <a:pPr marL="0" indent="0" algn="just">
              <a:lnSpc>
                <a:spcPct val="100000"/>
              </a:lnSpc>
              <a:buNone/>
            </a:pPr>
            <a:endParaRPr lang="en-US" sz="1400" dirty="0"/>
          </a:p>
          <a:p>
            <a:pPr algn="just">
              <a:lnSpc>
                <a:spcPct val="100000"/>
              </a:lnSpc>
            </a:pPr>
            <a:r>
              <a:rPr lang="en-US" sz="1400" dirty="0"/>
              <a:t>To find either someone is guilty or not we need to detect that image for that we need a image forensic system.</a:t>
            </a:r>
          </a:p>
          <a:p>
            <a:pPr marL="0" indent="0" algn="just">
              <a:lnSpc>
                <a:spcPct val="100000"/>
              </a:lnSpc>
              <a:buNone/>
            </a:pPr>
            <a:endParaRPr lang="en-US" sz="1400" dirty="0"/>
          </a:p>
          <a:p>
            <a:pPr algn="just">
              <a:lnSpc>
                <a:spcPct val="100000"/>
              </a:lnSpc>
            </a:pPr>
            <a:r>
              <a:rPr lang="en-US" sz="1400" dirty="0"/>
              <a:t>From politicians to celebrities, everyone has been involved in rumors with digital media having questionable authenticity.</a:t>
            </a:r>
          </a:p>
        </p:txBody>
      </p:sp>
      <p:pic>
        <p:nvPicPr>
          <p:cNvPr id="5" name="Content Placeholder 9" descr="A person walking next to a person lying on the ground&#10;&#10;Description automatically generated with low confidence">
            <a:extLst>
              <a:ext uri="{FF2B5EF4-FFF2-40B4-BE49-F238E27FC236}">
                <a16:creationId xmlns:a16="http://schemas.microsoft.com/office/drawing/2014/main" id="{431D6F43-A743-4DE3-856B-1124DBEBDB3E}"/>
              </a:ext>
            </a:extLst>
          </p:cNvPr>
          <p:cNvPicPr>
            <a:picLocks noChangeAspect="1"/>
          </p:cNvPicPr>
          <p:nvPr/>
        </p:nvPicPr>
        <p:blipFill rotWithShape="1">
          <a:blip r:embed="rId2"/>
          <a:srcRect t="24657" r="-4" b="-4"/>
          <a:stretch/>
        </p:blipFill>
        <p:spPr>
          <a:xfrm>
            <a:off x="8857998" y="1421479"/>
            <a:ext cx="2517256" cy="2174279"/>
          </a:xfrm>
          <a:prstGeom prst="rect">
            <a:avLst/>
          </a:prstGeom>
        </p:spPr>
      </p:pic>
      <p:pic>
        <p:nvPicPr>
          <p:cNvPr id="6" name="Picture 5" descr="A picture containing shoji, building&#10;&#10;Description automatically generated">
            <a:extLst>
              <a:ext uri="{FF2B5EF4-FFF2-40B4-BE49-F238E27FC236}">
                <a16:creationId xmlns:a16="http://schemas.microsoft.com/office/drawing/2014/main" id="{BE0403C2-5BCA-4973-A6A1-A10E39D3CA31}"/>
              </a:ext>
            </a:extLst>
          </p:cNvPr>
          <p:cNvPicPr>
            <a:picLocks noChangeAspect="1"/>
          </p:cNvPicPr>
          <p:nvPr/>
        </p:nvPicPr>
        <p:blipFill rotWithShape="1">
          <a:blip r:embed="rId3"/>
          <a:srcRect l="22403" r="-1" b="-1"/>
          <a:stretch/>
        </p:blipFill>
        <p:spPr>
          <a:xfrm>
            <a:off x="8857998" y="3892195"/>
            <a:ext cx="2527300" cy="2174279"/>
          </a:xfrm>
          <a:prstGeom prst="rect">
            <a:avLst/>
          </a:prstGeom>
          <a:ln>
            <a:noFill/>
          </a:ln>
          <a:effectLst/>
        </p:spPr>
      </p:pic>
    </p:spTree>
    <p:extLst>
      <p:ext uri="{BB962C8B-B14F-4D97-AF65-F5344CB8AC3E}">
        <p14:creationId xmlns:p14="http://schemas.microsoft.com/office/powerpoint/2010/main" val="275183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A922-BE71-4608-AE68-04E897354454}"/>
              </a:ext>
            </a:extLst>
          </p:cNvPr>
          <p:cNvSpPr>
            <a:spLocks noGrp="1"/>
          </p:cNvSpPr>
          <p:nvPr>
            <p:ph type="title"/>
          </p:nvPr>
        </p:nvSpPr>
        <p:spPr>
          <a:xfrm>
            <a:off x="1615736" y="0"/>
            <a:ext cx="8107106" cy="1326321"/>
          </a:xfrm>
        </p:spPr>
        <p:txBody>
          <a:bodyPr/>
          <a:lstStyle/>
          <a:p>
            <a:r>
              <a:rPr lang="en-US" dirty="0"/>
              <a:t>Proposed Solution</a:t>
            </a:r>
            <a:endParaRPr lang="en-PK" dirty="0"/>
          </a:p>
        </p:txBody>
      </p:sp>
      <p:sp>
        <p:nvSpPr>
          <p:cNvPr id="3" name="Content Placeholder 2">
            <a:extLst>
              <a:ext uri="{FF2B5EF4-FFF2-40B4-BE49-F238E27FC236}">
                <a16:creationId xmlns:a16="http://schemas.microsoft.com/office/drawing/2014/main" id="{7547C86D-5282-419C-BCD8-7CD63AF917A7}"/>
              </a:ext>
            </a:extLst>
          </p:cNvPr>
          <p:cNvSpPr>
            <a:spLocks noGrp="1"/>
          </p:cNvSpPr>
          <p:nvPr>
            <p:ph idx="1"/>
          </p:nvPr>
        </p:nvSpPr>
        <p:spPr>
          <a:xfrm>
            <a:off x="1121613" y="1980309"/>
            <a:ext cx="7011005" cy="3403036"/>
          </a:xfrm>
        </p:spPr>
        <p:txBody>
          <a:bodyPr>
            <a:normAutofit fontScale="77500" lnSpcReduction="20000"/>
          </a:bodyPr>
          <a:lstStyle/>
          <a:p>
            <a:pPr algn="just"/>
            <a:r>
              <a:rPr lang="en-US" dirty="0"/>
              <a:t>We are aiming to develop a </a:t>
            </a:r>
            <a:r>
              <a:rPr lang="en-US" dirty="0">
                <a:hlinkClick r:id="rId2" action="ppaction://hlinksldjump"/>
              </a:rPr>
              <a:t>research</a:t>
            </a:r>
            <a:r>
              <a:rPr lang="en-US" dirty="0"/>
              <a:t> [1] based image forensic system.</a:t>
            </a:r>
          </a:p>
          <a:p>
            <a:pPr algn="just"/>
            <a:endParaRPr lang="en-US" dirty="0"/>
          </a:p>
          <a:p>
            <a:pPr algn="just"/>
            <a:r>
              <a:rPr lang="en-US" dirty="0"/>
              <a:t>Our proposed system will be able to perform forensic image analysis to preliminarily detect forgery in an image.</a:t>
            </a:r>
          </a:p>
          <a:p>
            <a:pPr algn="just"/>
            <a:endParaRPr lang="en-US" dirty="0"/>
          </a:p>
          <a:p>
            <a:pPr algn="just"/>
            <a:r>
              <a:rPr lang="en-US" dirty="0"/>
              <a:t>The system will use image forensic algorithms to identify and give results on</a:t>
            </a:r>
          </a:p>
          <a:p>
            <a:pPr algn="just"/>
            <a:endParaRPr lang="en-US" dirty="0"/>
          </a:p>
          <a:p>
            <a:pPr algn="just"/>
            <a:r>
              <a:rPr lang="en-US" dirty="0"/>
              <a:t>The System will be able to detect forgeries irrespective of the image format.</a:t>
            </a:r>
          </a:p>
        </p:txBody>
      </p:sp>
      <p:pic>
        <p:nvPicPr>
          <p:cNvPr id="7" name="Picture 6">
            <a:extLst>
              <a:ext uri="{FF2B5EF4-FFF2-40B4-BE49-F238E27FC236}">
                <a16:creationId xmlns:a16="http://schemas.microsoft.com/office/drawing/2014/main" id="{6C6DC615-084F-4393-ACA9-66A822426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356" y="1428224"/>
            <a:ext cx="2108200" cy="2108200"/>
          </a:xfrm>
          <a:prstGeom prst="rect">
            <a:avLst/>
          </a:prstGeom>
        </p:spPr>
      </p:pic>
      <p:pic>
        <p:nvPicPr>
          <p:cNvPr id="9" name="Picture 8">
            <a:extLst>
              <a:ext uri="{FF2B5EF4-FFF2-40B4-BE49-F238E27FC236}">
                <a16:creationId xmlns:a16="http://schemas.microsoft.com/office/drawing/2014/main" id="{98D087B9-C00F-4EE8-8E87-AD9F67E6F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9356" y="3896216"/>
            <a:ext cx="2108200" cy="2103914"/>
          </a:xfrm>
          <a:prstGeom prst="rect">
            <a:avLst/>
          </a:prstGeom>
        </p:spPr>
      </p:pic>
    </p:spTree>
    <p:extLst>
      <p:ext uri="{BB962C8B-B14F-4D97-AF65-F5344CB8AC3E}">
        <p14:creationId xmlns:p14="http://schemas.microsoft.com/office/powerpoint/2010/main" val="263978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9C61-EED3-45E7-8682-8684AAF2EC8B}"/>
              </a:ext>
            </a:extLst>
          </p:cNvPr>
          <p:cNvSpPr>
            <a:spLocks noGrp="1"/>
          </p:cNvSpPr>
          <p:nvPr>
            <p:ph type="title"/>
          </p:nvPr>
        </p:nvSpPr>
        <p:spPr>
          <a:xfrm>
            <a:off x="913794" y="534268"/>
            <a:ext cx="10353761" cy="1326321"/>
          </a:xfrm>
        </p:spPr>
        <p:txBody>
          <a:bodyPr/>
          <a:lstStyle/>
          <a:p>
            <a:r>
              <a:rPr lang="en-US" dirty="0"/>
              <a:t>Feature List</a:t>
            </a:r>
            <a:endParaRPr lang="en-PK" dirty="0"/>
          </a:p>
        </p:txBody>
      </p:sp>
      <p:sp>
        <p:nvSpPr>
          <p:cNvPr id="3" name="Content Placeholder 2">
            <a:extLst>
              <a:ext uri="{FF2B5EF4-FFF2-40B4-BE49-F238E27FC236}">
                <a16:creationId xmlns:a16="http://schemas.microsoft.com/office/drawing/2014/main" id="{4EC06987-5F63-4BFF-B7BB-5B5434F25E3D}"/>
              </a:ext>
            </a:extLst>
          </p:cNvPr>
          <p:cNvSpPr>
            <a:spLocks noGrp="1"/>
          </p:cNvSpPr>
          <p:nvPr>
            <p:ph idx="1"/>
          </p:nvPr>
        </p:nvSpPr>
        <p:spPr>
          <a:xfrm>
            <a:off x="1344200" y="1860589"/>
            <a:ext cx="9492948" cy="3695136"/>
          </a:xfrm>
        </p:spPr>
        <p:txBody>
          <a:bodyPr>
            <a:normAutofit fontScale="77500" lnSpcReduction="20000"/>
          </a:bodyPr>
          <a:lstStyle/>
          <a:p>
            <a:pPr marL="457200" lvl="0" indent="-457200" algn="just">
              <a:buFont typeface="+mj-lt"/>
              <a:buAutoNum type="arabicPeriod"/>
            </a:pPr>
            <a:r>
              <a:rPr lang="en-US" dirty="0">
                <a:effectLst/>
              </a:rPr>
              <a:t>Image will be uploaded to the system by the user.</a:t>
            </a:r>
            <a:endParaRPr lang="en-PK" dirty="0">
              <a:effectLst/>
            </a:endParaRPr>
          </a:p>
          <a:p>
            <a:pPr marL="457200" lvl="0" indent="-457200" algn="just">
              <a:buFont typeface="+mj-lt"/>
              <a:buAutoNum type="arabicPeriod"/>
            </a:pPr>
            <a:r>
              <a:rPr lang="en-US" dirty="0">
                <a:effectLst/>
              </a:rPr>
              <a:t>Image analysis by the system to display Metadata which includes image Resolution , creation date etc.</a:t>
            </a:r>
            <a:endParaRPr lang="en-PK" dirty="0">
              <a:effectLst/>
            </a:endParaRPr>
          </a:p>
          <a:p>
            <a:pPr marL="457200" lvl="0" indent="-457200" algn="just">
              <a:buFont typeface="+mj-lt"/>
              <a:buAutoNum type="arabicPeriod"/>
            </a:pPr>
            <a:r>
              <a:rPr lang="en-US" dirty="0">
                <a:effectLst/>
              </a:rPr>
              <a:t>Image analysis by the system to display of visual data such as color composition, color saturation, contrast and image clarity etc. </a:t>
            </a:r>
            <a:endParaRPr lang="en-PK" dirty="0">
              <a:effectLst/>
            </a:endParaRPr>
          </a:p>
          <a:p>
            <a:pPr marL="457200" lvl="0" indent="-457200" algn="just">
              <a:buFont typeface="+mj-lt"/>
              <a:buAutoNum type="arabicPeriod"/>
            </a:pPr>
            <a:r>
              <a:rPr lang="en-US" dirty="0">
                <a:effectLst/>
              </a:rPr>
              <a:t>Preliminary forgery checks (to check whether for any signs of forgery in the image).</a:t>
            </a:r>
            <a:endParaRPr lang="en-PK" dirty="0">
              <a:effectLst/>
            </a:endParaRPr>
          </a:p>
          <a:p>
            <a:pPr marL="457200" lvl="0" indent="-457200" algn="just">
              <a:buFont typeface="+mj-lt"/>
              <a:buAutoNum type="arabicPeriod"/>
            </a:pPr>
            <a:r>
              <a:rPr lang="en-US" dirty="0">
                <a:effectLst/>
              </a:rPr>
              <a:t>Prompt user for a specific forgery check technique and apply the desired check.</a:t>
            </a:r>
            <a:endParaRPr lang="en-PK" dirty="0">
              <a:effectLst/>
            </a:endParaRPr>
          </a:p>
          <a:p>
            <a:pPr marL="457200" lvl="0" indent="-457200" algn="just">
              <a:buFont typeface="+mj-lt"/>
              <a:buAutoNum type="arabicPeriod"/>
            </a:pPr>
            <a:r>
              <a:rPr lang="en-US" dirty="0">
                <a:effectLst/>
              </a:rPr>
              <a:t>Visually display the outcome and composition of each forgery detection technique using graphical elements (pie charts and histograms etc.).</a:t>
            </a:r>
            <a:endParaRPr lang="en-PK" dirty="0">
              <a:effectLst/>
            </a:endParaRPr>
          </a:p>
          <a:p>
            <a:pPr marL="457200" indent="-457200" algn="just">
              <a:buFont typeface="+mj-lt"/>
              <a:buAutoNum type="arabicPeriod"/>
            </a:pPr>
            <a:r>
              <a:rPr lang="en-US" dirty="0">
                <a:effectLst/>
              </a:rPr>
              <a:t>Process multiple images in batch to perform analysis, generate reports to view them or to save them.</a:t>
            </a:r>
            <a:endParaRPr lang="en-PK" sz="1600" dirty="0"/>
          </a:p>
        </p:txBody>
      </p:sp>
    </p:spTree>
    <p:extLst>
      <p:ext uri="{BB962C8B-B14F-4D97-AF65-F5344CB8AC3E}">
        <p14:creationId xmlns:p14="http://schemas.microsoft.com/office/powerpoint/2010/main" val="37500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CE90-1E12-4463-BEF0-1FF960C91753}"/>
              </a:ext>
            </a:extLst>
          </p:cNvPr>
          <p:cNvSpPr>
            <a:spLocks noGrp="1"/>
          </p:cNvSpPr>
          <p:nvPr>
            <p:ph type="title"/>
          </p:nvPr>
        </p:nvSpPr>
        <p:spPr>
          <a:xfrm>
            <a:off x="919119" y="225287"/>
            <a:ext cx="10353761" cy="1326321"/>
          </a:xfrm>
        </p:spPr>
        <p:txBody>
          <a:bodyPr/>
          <a:lstStyle/>
          <a:p>
            <a:r>
              <a:rPr lang="en-US" dirty="0"/>
              <a:t>Block Diagram</a:t>
            </a:r>
            <a:endParaRPr lang="en-PK" dirty="0"/>
          </a:p>
        </p:txBody>
      </p:sp>
      <p:pic>
        <p:nvPicPr>
          <p:cNvPr id="8" name="Content Placeholder 7" descr="Diagram&#10;&#10;Description automatically generated">
            <a:extLst>
              <a:ext uri="{FF2B5EF4-FFF2-40B4-BE49-F238E27FC236}">
                <a16:creationId xmlns:a16="http://schemas.microsoft.com/office/drawing/2014/main" id="{F74EB9ED-44DF-4B15-9349-5681773349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0093" y="1551608"/>
            <a:ext cx="7411811" cy="4405460"/>
          </a:xfrm>
        </p:spPr>
      </p:pic>
    </p:spTree>
    <p:extLst>
      <p:ext uri="{BB962C8B-B14F-4D97-AF65-F5344CB8AC3E}">
        <p14:creationId xmlns:p14="http://schemas.microsoft.com/office/powerpoint/2010/main" val="316633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F4A2-4273-45F7-97F3-5CABA180C03E}"/>
              </a:ext>
            </a:extLst>
          </p:cNvPr>
          <p:cNvSpPr>
            <a:spLocks noGrp="1"/>
          </p:cNvSpPr>
          <p:nvPr>
            <p:ph type="title"/>
          </p:nvPr>
        </p:nvSpPr>
        <p:spPr>
          <a:xfrm>
            <a:off x="919119" y="408718"/>
            <a:ext cx="10353761" cy="1326321"/>
          </a:xfrm>
        </p:spPr>
        <p:txBody>
          <a:bodyPr/>
          <a:lstStyle/>
          <a:p>
            <a:r>
              <a:rPr lang="en-US" dirty="0"/>
              <a:t>Functional Requirement</a:t>
            </a:r>
            <a:endParaRPr lang="en-PK" dirty="0"/>
          </a:p>
        </p:txBody>
      </p:sp>
      <p:sp>
        <p:nvSpPr>
          <p:cNvPr id="3" name="Content Placeholder 2">
            <a:extLst>
              <a:ext uri="{FF2B5EF4-FFF2-40B4-BE49-F238E27FC236}">
                <a16:creationId xmlns:a16="http://schemas.microsoft.com/office/drawing/2014/main" id="{D9585059-1193-4F87-A25A-31BE53C686FA}"/>
              </a:ext>
            </a:extLst>
          </p:cNvPr>
          <p:cNvSpPr>
            <a:spLocks noGrp="1"/>
          </p:cNvSpPr>
          <p:nvPr>
            <p:ph idx="1"/>
          </p:nvPr>
        </p:nvSpPr>
        <p:spPr>
          <a:xfrm>
            <a:off x="919119" y="1729960"/>
            <a:ext cx="10353762" cy="4056161"/>
          </a:xfrm>
        </p:spPr>
        <p:txBody>
          <a:bodyPr>
            <a:noAutofit/>
          </a:bodyPr>
          <a:lstStyle/>
          <a:p>
            <a:pPr marL="342900" indent="-342900" algn="just">
              <a:lnSpc>
                <a:spcPct val="150000"/>
              </a:lnSpc>
              <a:buFont typeface="+mj-lt"/>
              <a:buAutoNum type="arabicPeriod"/>
            </a:pPr>
            <a:r>
              <a:rPr lang="en-US" sz="1600" dirty="0"/>
              <a:t>The system should be able to analyze the image/images uploaded by the user.</a:t>
            </a:r>
          </a:p>
          <a:p>
            <a:pPr marL="342900" indent="-342900" algn="just">
              <a:lnSpc>
                <a:spcPct val="150000"/>
              </a:lnSpc>
              <a:buFont typeface="+mj-lt"/>
              <a:buAutoNum type="arabicPeriod"/>
            </a:pPr>
            <a:r>
              <a:rPr lang="en-US" sz="1600" dirty="0"/>
              <a:t>The system should be able to perform metadata analysis on the uploaded images </a:t>
            </a:r>
          </a:p>
          <a:p>
            <a:pPr marL="342900" indent="-342900" algn="just">
              <a:lnSpc>
                <a:spcPct val="150000"/>
              </a:lnSpc>
              <a:buFont typeface="+mj-lt"/>
              <a:buAutoNum type="arabicPeriod"/>
            </a:pPr>
            <a:r>
              <a:rPr lang="en-US" sz="1600" dirty="0"/>
              <a:t>The system will display visual data such as color composition, color saturation, contrast, and image clarity.</a:t>
            </a:r>
          </a:p>
          <a:p>
            <a:pPr marL="342900" indent="-342900" algn="just">
              <a:lnSpc>
                <a:spcPct val="150000"/>
              </a:lnSpc>
              <a:buFont typeface="+mj-lt"/>
              <a:buAutoNum type="arabicPeriod"/>
            </a:pPr>
            <a:r>
              <a:rPr lang="en-US" sz="1600" dirty="0"/>
              <a:t>The system should perform preliminary forgery checks.</a:t>
            </a:r>
          </a:p>
          <a:p>
            <a:pPr marL="342900" indent="-342900" algn="just">
              <a:lnSpc>
                <a:spcPct val="150000"/>
              </a:lnSpc>
              <a:buFont typeface="+mj-lt"/>
              <a:buAutoNum type="arabicPeriod"/>
            </a:pPr>
            <a:r>
              <a:rPr lang="en-US" sz="1600" dirty="0"/>
              <a:t>The system will visually display the output from the results of forgery detection using graphical elements such as pie charts and histograms.</a:t>
            </a:r>
          </a:p>
          <a:p>
            <a:pPr marL="342900" indent="-342900" algn="just">
              <a:lnSpc>
                <a:spcPct val="150000"/>
              </a:lnSpc>
              <a:buFont typeface="+mj-lt"/>
              <a:buAutoNum type="arabicPeriod"/>
            </a:pPr>
            <a:r>
              <a:rPr lang="en-US" sz="1600" dirty="0"/>
              <a:t>The system should be able to process multiple images in a batch to perform analysis.</a:t>
            </a:r>
          </a:p>
          <a:p>
            <a:pPr marL="342900" indent="-342900" algn="just">
              <a:lnSpc>
                <a:spcPct val="150000"/>
              </a:lnSpc>
              <a:buFont typeface="+mj-lt"/>
              <a:buAutoNum type="arabicPeriod"/>
            </a:pPr>
            <a:r>
              <a:rPr lang="en-US" sz="1600" dirty="0"/>
              <a:t>The system will  generate a report of the processed images </a:t>
            </a:r>
            <a:endParaRPr lang="en-PK" sz="1600" dirty="0"/>
          </a:p>
        </p:txBody>
      </p:sp>
    </p:spTree>
    <p:extLst>
      <p:ext uri="{BB962C8B-B14F-4D97-AF65-F5344CB8AC3E}">
        <p14:creationId xmlns:p14="http://schemas.microsoft.com/office/powerpoint/2010/main" val="337395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E91B-3981-4328-9052-CDF63A3A9B13}"/>
              </a:ext>
            </a:extLst>
          </p:cNvPr>
          <p:cNvSpPr>
            <a:spLocks noGrp="1"/>
          </p:cNvSpPr>
          <p:nvPr>
            <p:ph type="title"/>
          </p:nvPr>
        </p:nvSpPr>
        <p:spPr>
          <a:xfrm>
            <a:off x="919119" y="191027"/>
            <a:ext cx="10353761" cy="1326321"/>
          </a:xfrm>
        </p:spPr>
        <p:txBody>
          <a:bodyPr/>
          <a:lstStyle/>
          <a:p>
            <a:r>
              <a:rPr lang="en-US" dirty="0"/>
              <a:t>Tools and Technology Used</a:t>
            </a:r>
            <a:endParaRPr lang="en-PK" dirty="0"/>
          </a:p>
        </p:txBody>
      </p:sp>
      <p:sp>
        <p:nvSpPr>
          <p:cNvPr id="3" name="Content Placeholder 2">
            <a:extLst>
              <a:ext uri="{FF2B5EF4-FFF2-40B4-BE49-F238E27FC236}">
                <a16:creationId xmlns:a16="http://schemas.microsoft.com/office/drawing/2014/main" id="{A20BC7BB-8B7F-46D7-A0EC-36A268075BA1}"/>
              </a:ext>
            </a:extLst>
          </p:cNvPr>
          <p:cNvSpPr>
            <a:spLocks noGrp="1"/>
          </p:cNvSpPr>
          <p:nvPr>
            <p:ph idx="1"/>
          </p:nvPr>
        </p:nvSpPr>
        <p:spPr>
          <a:xfrm>
            <a:off x="2642463" y="1412821"/>
            <a:ext cx="6907071" cy="4312479"/>
          </a:xfrm>
        </p:spPr>
        <p:txBody>
          <a:bodyPr>
            <a:normAutofit fontScale="92500" lnSpcReduction="10000"/>
          </a:bodyPr>
          <a:lstStyle/>
          <a:p>
            <a:pPr marL="0" indent="0">
              <a:buNone/>
            </a:pPr>
            <a:r>
              <a:rPr lang="en-US" b="1" u="sng" dirty="0"/>
              <a:t>IDE (Integrated development environment)</a:t>
            </a:r>
          </a:p>
          <a:p>
            <a:pPr lvl="1">
              <a:buFont typeface="Wingdings" panose="05000000000000000000" pitchFamily="2" charset="2"/>
              <a:buChar char="§"/>
            </a:pPr>
            <a:r>
              <a:rPr lang="en-US" sz="1500" dirty="0"/>
              <a:t>Visual Studio</a:t>
            </a:r>
          </a:p>
          <a:p>
            <a:pPr lvl="1">
              <a:buFont typeface="Wingdings" panose="05000000000000000000" pitchFamily="2" charset="2"/>
              <a:buChar char="§"/>
            </a:pPr>
            <a:r>
              <a:rPr lang="en-US" sz="1500" dirty="0"/>
              <a:t>PyCharm</a:t>
            </a:r>
          </a:p>
          <a:p>
            <a:pPr marL="0" indent="0">
              <a:buNone/>
            </a:pPr>
            <a:r>
              <a:rPr lang="en-US" b="1" u="sng" dirty="0"/>
              <a:t>OS (Operating System)</a:t>
            </a:r>
          </a:p>
          <a:p>
            <a:pPr lvl="1">
              <a:buFont typeface="Wingdings" panose="05000000000000000000" pitchFamily="2" charset="2"/>
              <a:buChar char="§"/>
            </a:pPr>
            <a:r>
              <a:rPr lang="en-US" sz="1500" dirty="0"/>
              <a:t>Windows 10</a:t>
            </a:r>
          </a:p>
          <a:p>
            <a:pPr marL="0" indent="0">
              <a:buNone/>
            </a:pPr>
            <a:r>
              <a:rPr lang="en-US" b="1" u="sng" dirty="0"/>
              <a:t>Programming Language(s)</a:t>
            </a:r>
          </a:p>
          <a:p>
            <a:pPr lvl="1">
              <a:buFont typeface="Wingdings" panose="05000000000000000000" pitchFamily="2" charset="2"/>
              <a:buChar char="§"/>
            </a:pPr>
            <a:r>
              <a:rPr lang="en-US" sz="1500" dirty="0"/>
              <a:t>Python</a:t>
            </a:r>
          </a:p>
          <a:p>
            <a:pPr marL="0" lvl="1" indent="0">
              <a:spcBef>
                <a:spcPts val="1000"/>
              </a:spcBef>
              <a:buNone/>
            </a:pPr>
            <a:r>
              <a:rPr lang="en-US" sz="2000" b="1" u="sng" dirty="0"/>
              <a:t>Design Tools</a:t>
            </a:r>
          </a:p>
          <a:p>
            <a:pPr lvl="1" algn="just">
              <a:buFont typeface="Wingdings" panose="05000000000000000000" pitchFamily="2" charset="2"/>
              <a:buChar char="§"/>
            </a:pPr>
            <a:r>
              <a:rPr lang="en-US" sz="1500" dirty="0" err="1"/>
              <a:t>InVision</a:t>
            </a:r>
            <a:r>
              <a:rPr lang="en-US" sz="1500" dirty="0"/>
              <a:t> Studio</a:t>
            </a:r>
          </a:p>
          <a:p>
            <a:pPr lvl="1" algn="just">
              <a:buFont typeface="Wingdings" panose="05000000000000000000" pitchFamily="2" charset="2"/>
              <a:buChar char="§"/>
            </a:pPr>
            <a:r>
              <a:rPr lang="en-US" sz="1500" dirty="0"/>
              <a:t>Diagrams.net (previously Draw.io)</a:t>
            </a:r>
          </a:p>
          <a:p>
            <a:pPr marL="0" lvl="1" indent="0">
              <a:spcBef>
                <a:spcPts val="1000"/>
              </a:spcBef>
              <a:buNone/>
            </a:pPr>
            <a:r>
              <a:rPr lang="en-US" sz="2000" b="1" u="sng" dirty="0"/>
              <a:t>Utility Software</a:t>
            </a:r>
          </a:p>
          <a:p>
            <a:pPr lvl="1" algn="just">
              <a:buFont typeface="Wingdings" panose="05000000000000000000" pitchFamily="2" charset="2"/>
              <a:buChar char="§"/>
            </a:pPr>
            <a:r>
              <a:rPr lang="en-US" sz="1500" dirty="0"/>
              <a:t>MS Office</a:t>
            </a:r>
          </a:p>
          <a:p>
            <a:pPr marL="457200" lvl="1" indent="0" algn="ctr">
              <a:buNone/>
            </a:pPr>
            <a:endParaRPr lang="en-PK" u="sng" dirty="0"/>
          </a:p>
        </p:txBody>
      </p:sp>
    </p:spTree>
    <p:extLst>
      <p:ext uri="{BB962C8B-B14F-4D97-AF65-F5344CB8AC3E}">
        <p14:creationId xmlns:p14="http://schemas.microsoft.com/office/powerpoint/2010/main" val="92449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723CA-4CA3-4236-89A3-5B7D9DFB685E}"/>
              </a:ext>
            </a:extLst>
          </p:cNvPr>
          <p:cNvSpPr>
            <a:spLocks noGrp="1"/>
          </p:cNvSpPr>
          <p:nvPr>
            <p:ph type="title"/>
          </p:nvPr>
        </p:nvSpPr>
        <p:spPr>
          <a:xfrm>
            <a:off x="913795" y="454856"/>
            <a:ext cx="10353761" cy="1326321"/>
          </a:xfrm>
        </p:spPr>
        <p:txBody>
          <a:bodyPr/>
          <a:lstStyle/>
          <a:p>
            <a:r>
              <a:rPr lang="en-US" dirty="0"/>
              <a:t>Potential Impact on Society</a:t>
            </a:r>
            <a:endParaRPr lang="en-PK" dirty="0"/>
          </a:p>
        </p:txBody>
      </p:sp>
      <p:sp>
        <p:nvSpPr>
          <p:cNvPr id="3" name="Content Placeholder 2">
            <a:extLst>
              <a:ext uri="{FF2B5EF4-FFF2-40B4-BE49-F238E27FC236}">
                <a16:creationId xmlns:a16="http://schemas.microsoft.com/office/drawing/2014/main" id="{EE88DC5B-997F-4BEB-8A03-38FEB5EDE29C}"/>
              </a:ext>
            </a:extLst>
          </p:cNvPr>
          <p:cNvSpPr>
            <a:spLocks noGrp="1"/>
          </p:cNvSpPr>
          <p:nvPr>
            <p:ph idx="1"/>
          </p:nvPr>
        </p:nvSpPr>
        <p:spPr>
          <a:xfrm>
            <a:off x="924444" y="1789825"/>
            <a:ext cx="10353762" cy="4281998"/>
          </a:xfrm>
        </p:spPr>
        <p:txBody>
          <a:bodyPr>
            <a:noAutofit/>
          </a:bodyPr>
          <a:lstStyle/>
          <a:p>
            <a:pPr>
              <a:lnSpc>
                <a:spcPct val="150000"/>
              </a:lnSpc>
            </a:pPr>
            <a:r>
              <a:rPr lang="en-US" sz="1600" dirty="0"/>
              <a:t>The national and provincial FSAs (Forensic Science Agencies) were established within last 5-6 years with no forensic facility existing in the province of Sindh and </a:t>
            </a:r>
            <a:r>
              <a:rPr lang="en-US" sz="1600" dirty="0" err="1"/>
              <a:t>Balochistan</a:t>
            </a:r>
            <a:r>
              <a:rPr lang="en-US" sz="1600" dirty="0"/>
              <a:t>. </a:t>
            </a:r>
            <a:r>
              <a:rPr lang="en-US" sz="1600" dirty="0">
                <a:hlinkClick r:id="rId3" action="ppaction://hlinksldjump"/>
              </a:rPr>
              <a:t>[2]</a:t>
            </a:r>
            <a:endParaRPr lang="en-US" sz="1600" dirty="0"/>
          </a:p>
          <a:p>
            <a:pPr>
              <a:lnSpc>
                <a:spcPct val="150000"/>
              </a:lnSpc>
            </a:pPr>
            <a:endParaRPr lang="en-US" sz="1600" dirty="0"/>
          </a:p>
          <a:p>
            <a:pPr>
              <a:lnSpc>
                <a:spcPct val="150000"/>
              </a:lnSpc>
            </a:pPr>
            <a:r>
              <a:rPr lang="en-US" sz="1600" dirty="0"/>
              <a:t>This emerging domain is at primitive state across world and yet to be introduced in Pakistan.</a:t>
            </a:r>
          </a:p>
          <a:p>
            <a:pPr>
              <a:lnSpc>
                <a:spcPct val="150000"/>
              </a:lnSpc>
            </a:pPr>
            <a:endParaRPr lang="en-US" sz="1600" dirty="0"/>
          </a:p>
          <a:p>
            <a:pPr>
              <a:lnSpc>
                <a:spcPct val="150000"/>
              </a:lnSpc>
            </a:pPr>
            <a:r>
              <a:rPr lang="en-US" sz="1600" dirty="0"/>
              <a:t>The Development of this system will make it one of the First Image Forensic System in Pakistan</a:t>
            </a:r>
          </a:p>
          <a:p>
            <a:pPr>
              <a:lnSpc>
                <a:spcPct val="150000"/>
              </a:lnSpc>
            </a:pPr>
            <a:endParaRPr lang="en-US" sz="1600" dirty="0"/>
          </a:p>
          <a:p>
            <a:pPr>
              <a:lnSpc>
                <a:spcPct val="150000"/>
              </a:lnSpc>
            </a:pPr>
            <a:r>
              <a:rPr lang="en-US" sz="1600" dirty="0"/>
              <a:t>As it is said that: “The first step is always the hardest” so our system will pave a way  in the development of the image forensic domain on academic level in Pakistan.</a:t>
            </a:r>
          </a:p>
        </p:txBody>
      </p:sp>
    </p:spTree>
    <p:extLst>
      <p:ext uri="{BB962C8B-B14F-4D97-AF65-F5344CB8AC3E}">
        <p14:creationId xmlns:p14="http://schemas.microsoft.com/office/powerpoint/2010/main" val="325684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539</TotalTime>
  <Words>730</Words>
  <Application>Microsoft Office PowerPoint</Application>
  <PresentationFormat>Widescreen</PresentationFormat>
  <Paragraphs>79</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Bookman Old Style</vt:lpstr>
      <vt:lpstr>Calibri</vt:lpstr>
      <vt:lpstr>Rockwell</vt:lpstr>
      <vt:lpstr>Times New Roman</vt:lpstr>
      <vt:lpstr>Wingdings</vt:lpstr>
      <vt:lpstr>Damask</vt:lpstr>
      <vt:lpstr>Alhazen Image ForensicS System</vt:lpstr>
      <vt:lpstr>Introduction</vt:lpstr>
      <vt:lpstr>Problem Statement</vt:lpstr>
      <vt:lpstr>Proposed Solution</vt:lpstr>
      <vt:lpstr>Feature List</vt:lpstr>
      <vt:lpstr>Block Diagram</vt:lpstr>
      <vt:lpstr>Functional Requirement</vt:lpstr>
      <vt:lpstr>Tools and Technology Used</vt:lpstr>
      <vt:lpstr>Potential Impact on Society</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dc:title>
  <dc:creator>Sherjeel Farooqui</dc:creator>
  <cp:lastModifiedBy>Raheel Kiany</cp:lastModifiedBy>
  <cp:revision>37</cp:revision>
  <dcterms:created xsi:type="dcterms:W3CDTF">2021-10-25T07:32:38Z</dcterms:created>
  <dcterms:modified xsi:type="dcterms:W3CDTF">2021-10-29T05:45:08Z</dcterms:modified>
</cp:coreProperties>
</file>